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Encode Sans Black"/>
      <p:bold r:id="rId30"/>
    </p:embeddedFont>
    <p:embeddedFont>
      <p:font typeface="Open Sans Light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9" roundtripDataSignature="AMtx7miojwcheGnj7kA0Qdsu+O7itpK+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Light-regular.fntdata"/><Relationship Id="rId30" Type="http://schemas.openxmlformats.org/officeDocument/2006/relationships/font" Target="fonts/EncodeSansBlack-bold.fntdata"/><Relationship Id="rId11" Type="http://schemas.openxmlformats.org/officeDocument/2006/relationships/slide" Target="slides/slide6.xml"/><Relationship Id="rId33" Type="http://schemas.openxmlformats.org/officeDocument/2006/relationships/font" Target="fonts/OpenSansLight-italic.fntdata"/><Relationship Id="rId10" Type="http://schemas.openxmlformats.org/officeDocument/2006/relationships/slide" Target="slides/slide5.xml"/><Relationship Id="rId32" Type="http://schemas.openxmlformats.org/officeDocument/2006/relationships/font" Target="fonts/OpenSansLight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OpenSans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1137e1137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1137e113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c1137e1137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1137e1137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1137e113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c1137e1137_1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1137e1137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1137e113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c1137e1137_1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1137e1137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1137e113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c1137e1137_1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0d5b3f8b3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0d5b3f8b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c0d5b3f8b3_0_1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0d5b3f8b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c0d5b3f8b3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0d5b3f8b3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0d5b3f8b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c0d5b3f8b3_0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0d5b3f8b3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0d5b3f8b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c0d5b3f8b3_0_1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0d5b3f8b3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0d5b3f8b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c0d5b3f8b3_0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0d5b3f8b3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c0d5b3f8b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c0d5b3f8b3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0d5b3f8b3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0d5b3f8b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c0d5b3f8b3_0_1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0d5b3f8b3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0d5b3f8b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c0d5b3f8b3_0_1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0d5b3f8b3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0d5b3f8b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c0d5b3f8b3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NGS - Linz - OpenTopography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Deal with storage - 2Tb of data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Clipped an area of interest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In red it is plotted the landslide inventory (right after the earthquake)</a:t>
            </a:r>
            <a:endParaRPr/>
          </a:p>
        </p:txBody>
      </p:sp>
      <p:sp>
        <p:nvSpPr>
          <p:cNvPr id="59" name="Google Shape;5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1137e11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One issue we encountered was that raster did not have the same shape to do the differencing.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Clipped the raster to a the same shape.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Sanity check (distribution has its peak in zero) - DEMs have the same elevation datum. </a:t>
            </a:r>
            <a:endParaRPr/>
          </a:p>
        </p:txBody>
      </p:sp>
      <p:sp>
        <p:nvSpPr>
          <p:cNvPr id="68" name="Google Shape;68;g2c1137e113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0e1fca89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zoomed into a more interesting area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note areas of loss of elevation, and gained elevation.</a:t>
            </a:r>
            <a:endParaRPr/>
          </a:p>
        </p:txBody>
      </p:sp>
      <p:sp>
        <p:nvSpPr>
          <p:cNvPr id="79" name="Google Shape;79;g2c0e1fca89c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0e1fca89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then we sampled the difference map with the landslide inventory using the mean value</a:t>
            </a:r>
            <a:endParaRPr/>
          </a:p>
        </p:txBody>
      </p:sp>
      <p:sp>
        <p:nvSpPr>
          <p:cNvPr id="88" name="Google Shape;88;g2c0e1fca89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0e1fca89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55% of landslides have negative mean difference (note that some of these are not indeed reactivations - some removals had to be done for reads to be reactivated in some cases)</a:t>
            </a:r>
            <a:endParaRPr/>
          </a:p>
        </p:txBody>
      </p:sp>
      <p:sp>
        <p:nvSpPr>
          <p:cNvPr id="99" name="Google Shape;99;g2c0e1fca89c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1137e1137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1137e113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c1137e1137_1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95676" y="13322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" name="Google Shape;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284" y="3973980"/>
            <a:ext cx="21336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676" y="6047509"/>
            <a:ext cx="4717566" cy="55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2076" y="5663045"/>
            <a:ext cx="1780446" cy="120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Subheader + Content">
  <p:cSld name="Header + Subheader +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idx="1" type="body"/>
          </p:nvPr>
        </p:nvSpPr>
        <p:spPr>
          <a:xfrm>
            <a:off x="895676" y="371510"/>
            <a:ext cx="10912883" cy="991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006F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33006F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2" type="body"/>
          </p:nvPr>
        </p:nvSpPr>
        <p:spPr>
          <a:xfrm>
            <a:off x="879074" y="2320240"/>
            <a:ext cx="10929485" cy="3722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erriweather Sans"/>
              <a:buChar char="&gt;"/>
              <a:defRPr b="0" i="0" sz="2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erriweather Sans"/>
              <a:buChar char="&gt;"/>
              <a:defRPr b="0" i="0" sz="18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erriweather Sans"/>
              <a:buChar char="&gt;"/>
              <a:defRPr b="0" i="0" sz="1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" name="Google Shape;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2351" y="1363508"/>
            <a:ext cx="1471708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0"/>
          <p:cNvSpPr txBox="1"/>
          <p:nvPr>
            <p:ph idx="3" type="body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006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00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" name="Google Shape;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0993" y="6207431"/>
            <a:ext cx="4717566" cy="55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Content">
  <p:cSld name="Header +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idx="1" type="body"/>
          </p:nvPr>
        </p:nvSpPr>
        <p:spPr>
          <a:xfrm>
            <a:off x="895676" y="371510"/>
            <a:ext cx="10912883" cy="991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006F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33006F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1"/>
          <p:cNvSpPr txBox="1"/>
          <p:nvPr>
            <p:ph idx="2" type="body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erriweather Sans"/>
              <a:buChar char="&gt;"/>
              <a:defRPr b="0" i="0" sz="2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erriweather Sans"/>
              <a:buChar char="&gt;"/>
              <a:defRPr b="0" i="0" sz="18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erriweather Sans"/>
              <a:buChar char="&gt;"/>
              <a:defRPr b="0" i="0" sz="1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" name="Google Shape;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2351" y="1363508"/>
            <a:ext cx="1471708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8565" y="5858449"/>
            <a:ext cx="1478788" cy="99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Graphic">
  <p:cSld name="Header + Graphic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/>
          <p:nvPr>
            <p:ph idx="2" type="chart"/>
          </p:nvPr>
        </p:nvSpPr>
        <p:spPr>
          <a:xfrm>
            <a:off x="1022351" y="1736725"/>
            <a:ext cx="10695516" cy="4318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895676" y="371510"/>
            <a:ext cx="10912883" cy="991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006F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33006F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2351" y="1363508"/>
            <a:ext cx="1471708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301" y="6207431"/>
            <a:ext cx="4717566" cy="55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"/>
          <p:cNvPicPr preferRelativeResize="0"/>
          <p:nvPr/>
        </p:nvPicPr>
        <p:blipFill rotWithShape="1">
          <a:blip r:embed="rId3">
            <a:alphaModFix/>
          </a:blip>
          <a:srcRect b="7735" l="950" r="0" t="7996"/>
          <a:stretch/>
        </p:blipFill>
        <p:spPr>
          <a:xfrm>
            <a:off x="0" y="0"/>
            <a:ext cx="120755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0" y="5435300"/>
            <a:ext cx="12192000" cy="147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0"/>
            <a:ext cx="12139073" cy="21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"/>
          <p:cNvSpPr txBox="1"/>
          <p:nvPr>
            <p:ph idx="1" type="body"/>
          </p:nvPr>
        </p:nvSpPr>
        <p:spPr>
          <a:xfrm>
            <a:off x="163500" y="162825"/>
            <a:ext cx="10768200" cy="26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</a:pPr>
            <a:r>
              <a:rPr lang="en-US"/>
              <a:t>Earthquake triggered landslide reactivations: Kaikoura, NZ</a:t>
            </a:r>
            <a:endParaRPr/>
          </a:p>
        </p:txBody>
      </p:sp>
      <p:sp>
        <p:nvSpPr>
          <p:cNvPr id="39" name="Google Shape;39;p1"/>
          <p:cNvSpPr txBox="1"/>
          <p:nvPr/>
        </p:nvSpPr>
        <p:spPr>
          <a:xfrm>
            <a:off x="10" y="5435310"/>
            <a:ext cx="710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Geospatial Data Analysis with Python, Final Presentation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Paul Morgan, Luis Angel Guerrero Hoyos, Alan Viola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1137e1137_1_1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c1137e1137_1_1"/>
          <p:cNvSpPr txBox="1"/>
          <p:nvPr>
            <p:ph idx="2" type="body"/>
          </p:nvPr>
        </p:nvSpPr>
        <p:spPr>
          <a:xfrm>
            <a:off x="879074" y="2320240"/>
            <a:ext cx="10929600" cy="372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c1137e1137_1_1"/>
          <p:cNvSpPr txBox="1"/>
          <p:nvPr>
            <p:ph idx="3" type="body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2c1137e1137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03" y="0"/>
            <a:ext cx="1149439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1137e1137_1_9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Challenges: I bricked my Jupyterhub!</a:t>
            </a:r>
            <a:endParaRPr/>
          </a:p>
        </p:txBody>
      </p:sp>
      <p:sp>
        <p:nvSpPr>
          <p:cNvPr id="130" name="Google Shape;130;g2c1137e1137_1_9"/>
          <p:cNvSpPr txBox="1"/>
          <p:nvPr>
            <p:ph idx="2" type="body"/>
          </p:nvPr>
        </p:nvSpPr>
        <p:spPr>
          <a:xfrm>
            <a:off x="879074" y="2320240"/>
            <a:ext cx="10929600" cy="372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c1137e1137_1_9"/>
          <p:cNvSpPr txBox="1"/>
          <p:nvPr>
            <p:ph idx="3" type="body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g2c1137e1137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987" y="1248075"/>
            <a:ext cx="7798021" cy="512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1137e1137_1_34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NDVI</a:t>
            </a:r>
            <a:endParaRPr/>
          </a:p>
        </p:txBody>
      </p:sp>
      <p:sp>
        <p:nvSpPr>
          <p:cNvPr id="139" name="Google Shape;139;g2c1137e1137_1_34"/>
          <p:cNvSpPr txBox="1"/>
          <p:nvPr>
            <p:ph idx="2" type="body"/>
          </p:nvPr>
        </p:nvSpPr>
        <p:spPr>
          <a:xfrm>
            <a:off x="879074" y="2320240"/>
            <a:ext cx="10929600" cy="372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c1137e1137_1_34"/>
          <p:cNvSpPr txBox="1"/>
          <p:nvPr>
            <p:ph idx="3" type="body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g2c1137e1137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431" y="384018"/>
            <a:ext cx="6343100" cy="60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3000"/>
              <a:buNone/>
            </a:pPr>
            <a:r>
              <a:rPr lang="en-US"/>
              <a:t>NDVI</a:t>
            </a:r>
            <a:endParaRPr/>
          </a:p>
        </p:txBody>
      </p:sp>
      <p:pic>
        <p:nvPicPr>
          <p:cNvPr id="147" name="Google Shape;147;p11"/>
          <p:cNvPicPr preferRelativeResize="0"/>
          <p:nvPr/>
        </p:nvPicPr>
        <p:blipFill rotWithShape="1">
          <a:blip r:embed="rId3">
            <a:alphaModFix/>
          </a:blip>
          <a:srcRect b="0" l="0" r="0" t="22486"/>
          <a:stretch/>
        </p:blipFill>
        <p:spPr>
          <a:xfrm>
            <a:off x="8604354" y="10408482"/>
            <a:ext cx="6967211" cy="417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476250" y="1979075"/>
            <a:ext cx="29685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Tracking ndvi over time over all landslides.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Data from landsat collection 2 imagery taken in October, November, or December with cloud cover &lt;10%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No clear change in NDVI after earthquake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50" name="Google Shape;15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955" y="371495"/>
            <a:ext cx="7770801" cy="60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1137e1137_1_24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NDVI</a:t>
            </a:r>
            <a:endParaRPr/>
          </a:p>
        </p:txBody>
      </p:sp>
      <p:sp>
        <p:nvSpPr>
          <p:cNvPr id="157" name="Google Shape;157;g2c1137e1137_1_24"/>
          <p:cNvSpPr txBox="1"/>
          <p:nvPr>
            <p:ph idx="2" type="body"/>
          </p:nvPr>
        </p:nvSpPr>
        <p:spPr>
          <a:xfrm>
            <a:off x="879074" y="2320240"/>
            <a:ext cx="10929600" cy="372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c1137e1137_1_24"/>
          <p:cNvSpPr txBox="1"/>
          <p:nvPr>
            <p:ph idx="3" type="body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g2c1137e1137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536" y="1103250"/>
            <a:ext cx="5793325" cy="565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c1137e1137_1_24"/>
          <p:cNvSpPr txBox="1"/>
          <p:nvPr/>
        </p:nvSpPr>
        <p:spPr>
          <a:xfrm>
            <a:off x="4538125" y="1196900"/>
            <a:ext cx="2595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Mean NDVI per polygon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0d5b3f8b3_0_134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c0d5b3f8b3_0_134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Does NDVI correlate with reactivation</a:t>
            </a:r>
            <a:endParaRPr/>
          </a:p>
        </p:txBody>
      </p:sp>
      <p:sp>
        <p:nvSpPr>
          <p:cNvPr id="168" name="Google Shape;168;g2c0d5b3f8b3_0_134"/>
          <p:cNvSpPr txBox="1"/>
          <p:nvPr>
            <p:ph idx="2" type="body"/>
          </p:nvPr>
        </p:nvSpPr>
        <p:spPr>
          <a:xfrm>
            <a:off x="879074" y="2320240"/>
            <a:ext cx="10929600" cy="372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c0d5b3f8b3_0_134"/>
          <p:cNvSpPr txBox="1"/>
          <p:nvPr>
            <p:ph idx="3" type="body"/>
          </p:nvPr>
        </p:nvSpPr>
        <p:spPr>
          <a:xfrm>
            <a:off x="639601" y="6313242"/>
            <a:ext cx="109128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The same data in two plots</a:t>
            </a:r>
            <a:endParaRPr/>
          </a:p>
        </p:txBody>
      </p:sp>
      <p:pic>
        <p:nvPicPr>
          <p:cNvPr id="170" name="Google Shape;170;g2c0d5b3f8b3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700" y="2141978"/>
            <a:ext cx="5514975" cy="434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c0d5b3f8b3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88" y="2095325"/>
            <a:ext cx="5514975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c0d5b3f8b3_0_134"/>
          <p:cNvSpPr txBox="1"/>
          <p:nvPr/>
        </p:nvSpPr>
        <p:spPr>
          <a:xfrm>
            <a:off x="2413650" y="2246175"/>
            <a:ext cx="16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Less movement</a:t>
            </a:r>
            <a:endParaRPr b="1"/>
          </a:p>
        </p:txBody>
      </p:sp>
      <p:sp>
        <p:nvSpPr>
          <p:cNvPr id="173" name="Google Shape;173;g2c0d5b3f8b3_0_134"/>
          <p:cNvSpPr txBox="1"/>
          <p:nvPr/>
        </p:nvSpPr>
        <p:spPr>
          <a:xfrm>
            <a:off x="2333225" y="5351325"/>
            <a:ext cx="16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more movement</a:t>
            </a:r>
            <a:endParaRPr b="1"/>
          </a:p>
        </p:txBody>
      </p:sp>
      <p:sp>
        <p:nvSpPr>
          <p:cNvPr id="174" name="Google Shape;174;g2c0d5b3f8b3_0_134"/>
          <p:cNvSpPr txBox="1"/>
          <p:nvPr/>
        </p:nvSpPr>
        <p:spPr>
          <a:xfrm rot="-3158055">
            <a:off x="4675804" y="3628954"/>
            <a:ext cx="1358871" cy="6773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74E13"/>
                </a:solidFill>
              </a:rPr>
              <a:t>more </a:t>
            </a:r>
            <a:endParaRPr b="1" sz="16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74E13"/>
                </a:solidFill>
              </a:rPr>
              <a:t>plants</a:t>
            </a:r>
            <a:endParaRPr b="1" sz="1600">
              <a:solidFill>
                <a:srgbClr val="274E13"/>
              </a:solidFill>
            </a:endParaRPr>
          </a:p>
        </p:txBody>
      </p:sp>
      <p:sp>
        <p:nvSpPr>
          <p:cNvPr id="175" name="Google Shape;175;g2c0d5b3f8b3_0_134"/>
          <p:cNvSpPr txBox="1"/>
          <p:nvPr/>
        </p:nvSpPr>
        <p:spPr>
          <a:xfrm rot="-3753048">
            <a:off x="757046" y="3807920"/>
            <a:ext cx="1208560" cy="707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8761D"/>
                </a:solidFill>
              </a:rPr>
              <a:t>less</a:t>
            </a:r>
            <a:r>
              <a:rPr b="1" lang="en-US" sz="1700">
                <a:solidFill>
                  <a:srgbClr val="38761D"/>
                </a:solidFill>
              </a:rPr>
              <a:t> plants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176" name="Google Shape;176;g2c0d5b3f8b3_0_134"/>
          <p:cNvSpPr txBox="1"/>
          <p:nvPr>
            <p:ph idx="3" type="body"/>
          </p:nvPr>
        </p:nvSpPr>
        <p:spPr>
          <a:xfrm>
            <a:off x="813176" y="1599229"/>
            <a:ext cx="109128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We might see more movement in less plant areas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0d5b3f8b3_0_27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3000"/>
              <a:buNone/>
            </a:pPr>
            <a:r>
              <a:rPr lang="en-US"/>
              <a:t>DEM analysis</a:t>
            </a:r>
            <a:endParaRPr/>
          </a:p>
        </p:txBody>
      </p:sp>
      <p:sp>
        <p:nvSpPr>
          <p:cNvPr id="182" name="Google Shape;182;g2c0d5b3f8b3_0_27"/>
          <p:cNvSpPr txBox="1"/>
          <p:nvPr>
            <p:ph idx="3" type="body"/>
          </p:nvPr>
        </p:nvSpPr>
        <p:spPr>
          <a:xfrm>
            <a:off x="589900" y="1721700"/>
            <a:ext cx="3975900" cy="25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2400"/>
              <a:buNone/>
            </a:pPr>
            <a:r>
              <a:rPr lang="en-US"/>
              <a:t>I found a new (to me) landscape analysis toolset</a:t>
            </a:r>
            <a:endParaRPr/>
          </a:p>
        </p:txBody>
      </p:sp>
      <p:pic>
        <p:nvPicPr>
          <p:cNvPr id="183" name="Google Shape;183;g2c0d5b3f8b3_0_27"/>
          <p:cNvPicPr preferRelativeResize="0"/>
          <p:nvPr/>
        </p:nvPicPr>
        <p:blipFill rotWithShape="1">
          <a:blip r:embed="rId3">
            <a:alphaModFix/>
          </a:blip>
          <a:srcRect b="0" l="0" r="0" t="22486"/>
          <a:stretch/>
        </p:blipFill>
        <p:spPr>
          <a:xfrm>
            <a:off x="8604354" y="10408482"/>
            <a:ext cx="6967211" cy="417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c0d5b3f8b3_0_27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2c0d5b3f8b3_0_27"/>
          <p:cNvPicPr preferRelativeResize="0"/>
          <p:nvPr/>
        </p:nvPicPr>
        <p:blipFill rotWithShape="1">
          <a:blip r:embed="rId4">
            <a:alphaModFix/>
          </a:blip>
          <a:srcRect b="0" l="0" r="9673" t="0"/>
          <a:stretch/>
        </p:blipFill>
        <p:spPr>
          <a:xfrm>
            <a:off x="6922925" y="4093175"/>
            <a:ext cx="5335274" cy="16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c0d5b3f8b3_0_27"/>
          <p:cNvSpPr txBox="1"/>
          <p:nvPr>
            <p:ph idx="3" type="body"/>
          </p:nvPr>
        </p:nvSpPr>
        <p:spPr>
          <a:xfrm>
            <a:off x="496375" y="3684350"/>
            <a:ext cx="3975900" cy="25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2400"/>
              <a:buNone/>
            </a:pPr>
            <a:r>
              <a:rPr lang="en-US"/>
              <a:t>The first paid Python package I’ve seen? Fortunately many of their tools are still free</a:t>
            </a:r>
            <a:endParaRPr/>
          </a:p>
        </p:txBody>
      </p:sp>
      <p:pic>
        <p:nvPicPr>
          <p:cNvPr id="187" name="Google Shape;187;g2c0d5b3f8b3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1850" y="3987069"/>
            <a:ext cx="3124926" cy="197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c0d5b3f8b3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075" y="1721700"/>
            <a:ext cx="7614198" cy="19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0d5b3f8b3_0_93"/>
          <p:cNvSpPr txBox="1"/>
          <p:nvPr>
            <p:ph idx="1" type="body"/>
          </p:nvPr>
        </p:nvSpPr>
        <p:spPr>
          <a:xfrm>
            <a:off x="895676" y="371500"/>
            <a:ext cx="24462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 pretty hillshade</a:t>
            </a:r>
            <a:endParaRPr/>
          </a:p>
        </p:txBody>
      </p:sp>
      <p:sp>
        <p:nvSpPr>
          <p:cNvPr id="195" name="Google Shape;195;g2c0d5b3f8b3_0_93"/>
          <p:cNvSpPr txBox="1"/>
          <p:nvPr>
            <p:ph idx="3" type="body"/>
          </p:nvPr>
        </p:nvSpPr>
        <p:spPr>
          <a:xfrm>
            <a:off x="279925" y="1730725"/>
            <a:ext cx="2780400" cy="27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-Extract DEM info at the landslides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-assess hillslope position of the landslides</a:t>
            </a:r>
            <a:endParaRPr/>
          </a:p>
        </p:txBody>
      </p:sp>
      <p:pic>
        <p:nvPicPr>
          <p:cNvPr id="196" name="Google Shape;196;g2c0d5b3f8b3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890" y="0"/>
            <a:ext cx="89161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0d5b3f8b3_0_150"/>
          <p:cNvSpPr txBox="1"/>
          <p:nvPr>
            <p:ph idx="1" type="body"/>
          </p:nvPr>
        </p:nvSpPr>
        <p:spPr>
          <a:xfrm>
            <a:off x="216425" y="371500"/>
            <a:ext cx="30594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flow accumulation</a:t>
            </a:r>
            <a:endParaRPr/>
          </a:p>
        </p:txBody>
      </p:sp>
      <p:pic>
        <p:nvPicPr>
          <p:cNvPr id="203" name="Google Shape;203;g2c0d5b3f8b3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890" y="0"/>
            <a:ext cx="89161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0d5b3f8b3_0_85"/>
          <p:cNvSpPr txBox="1"/>
          <p:nvPr>
            <p:ph idx="1" type="body"/>
          </p:nvPr>
        </p:nvSpPr>
        <p:spPr>
          <a:xfrm>
            <a:off x="895676" y="371500"/>
            <a:ext cx="24678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Flow Routing</a:t>
            </a:r>
            <a:endParaRPr/>
          </a:p>
        </p:txBody>
      </p:sp>
      <p:sp>
        <p:nvSpPr>
          <p:cNvPr id="210" name="Google Shape;210;g2c0d5b3f8b3_0_85"/>
          <p:cNvSpPr txBox="1"/>
          <p:nvPr>
            <p:ph idx="2" type="body"/>
          </p:nvPr>
        </p:nvSpPr>
        <p:spPr>
          <a:xfrm>
            <a:off x="879074" y="2320240"/>
            <a:ext cx="10929600" cy="372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c0d5b3f8b3_0_85"/>
          <p:cNvSpPr txBox="1"/>
          <p:nvPr>
            <p:ph idx="3" type="body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g2c0d5b3f8b3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890" y="0"/>
            <a:ext cx="89161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6686875" y="6072610"/>
            <a:ext cx="52362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3000"/>
              <a:buNone/>
            </a:pPr>
            <a:r>
              <a:rPr lang="en-US"/>
              <a:t>The hazard isn’t over just because the shaking is over</a:t>
            </a:r>
            <a:endParaRPr/>
          </a:p>
        </p:txBody>
      </p:sp>
      <p:sp>
        <p:nvSpPr>
          <p:cNvPr id="47" name="Google Shape;47;p3"/>
          <p:cNvSpPr txBox="1"/>
          <p:nvPr>
            <p:ph idx="2" type="body"/>
          </p:nvPr>
        </p:nvSpPr>
        <p:spPr>
          <a:xfrm>
            <a:off x="279925" y="1856950"/>
            <a:ext cx="46461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erriweather Sans"/>
              <a:buChar char="&gt;"/>
            </a:pPr>
            <a:r>
              <a:rPr lang="en-US"/>
              <a:t>Reactivated landslides are a serious hazard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erriweather Sans"/>
              <a:buChar char="&gt;"/>
            </a:pPr>
            <a:r>
              <a:rPr lang="en-US"/>
              <a:t>After the 2008 Wenchuan Earthquake, post landslide debris flows caused serious destruction </a:t>
            </a:r>
            <a:endParaRPr/>
          </a:p>
        </p:txBody>
      </p:sp>
      <p:sp>
        <p:nvSpPr>
          <p:cNvPr id="48" name="Google Shape;48;p3"/>
          <p:cNvSpPr txBox="1"/>
          <p:nvPr/>
        </p:nvSpPr>
        <p:spPr>
          <a:xfrm>
            <a:off x="6620450" y="6225450"/>
            <a:ext cx="4327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Earthquake debris flow, 2008 Wenchuan Earthquake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Photo- David Wald, USGS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25" y="1082850"/>
            <a:ext cx="6776250" cy="50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0d5b3f8b3_0_77"/>
          <p:cNvSpPr txBox="1"/>
          <p:nvPr>
            <p:ph idx="2" type="body"/>
          </p:nvPr>
        </p:nvSpPr>
        <p:spPr>
          <a:xfrm>
            <a:off x="879074" y="2320240"/>
            <a:ext cx="10929600" cy="372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c0d5b3f8b3_0_77"/>
          <p:cNvSpPr txBox="1"/>
          <p:nvPr>
            <p:ph idx="3" type="body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g2c0d5b3f8b3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890" y="0"/>
            <a:ext cx="89161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c0d5b3f8b3_0_77"/>
          <p:cNvSpPr txBox="1"/>
          <p:nvPr>
            <p:ph idx="1" type="body"/>
          </p:nvPr>
        </p:nvSpPr>
        <p:spPr>
          <a:xfrm>
            <a:off x="319050" y="371500"/>
            <a:ext cx="3282600" cy="11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Subcatchement delineation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0d5b3f8b3_0_101"/>
          <p:cNvSpPr txBox="1"/>
          <p:nvPr>
            <p:ph idx="3" type="body"/>
          </p:nvPr>
        </p:nvSpPr>
        <p:spPr>
          <a:xfrm>
            <a:off x="625950" y="1519000"/>
            <a:ext cx="4511700" cy="113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Maybe slightly, but the method is a little too imprecise at this point</a:t>
            </a:r>
            <a:endParaRPr/>
          </a:p>
        </p:txBody>
      </p:sp>
      <p:pic>
        <p:nvPicPr>
          <p:cNvPr id="228" name="Google Shape;228;g2c0d5b3f8b3_0_101"/>
          <p:cNvPicPr preferRelativeResize="0"/>
          <p:nvPr/>
        </p:nvPicPr>
        <p:blipFill rotWithShape="1">
          <a:blip r:embed="rId3">
            <a:alphaModFix/>
          </a:blip>
          <a:srcRect b="0" l="0" r="0" t="793"/>
          <a:stretch/>
        </p:blipFill>
        <p:spPr>
          <a:xfrm>
            <a:off x="5053015" y="0"/>
            <a:ext cx="71389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c0d5b3f8b3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25" y="3237150"/>
            <a:ext cx="4105955" cy="31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c0d5b3f8b3_0_101"/>
          <p:cNvSpPr txBox="1"/>
          <p:nvPr>
            <p:ph idx="3" type="body"/>
          </p:nvPr>
        </p:nvSpPr>
        <p:spPr>
          <a:xfrm>
            <a:off x="713775" y="2914500"/>
            <a:ext cx="3993000" cy="51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Ridge ……………</a:t>
            </a:r>
            <a:r>
              <a:rPr lang="en-US"/>
              <a:t>...</a:t>
            </a:r>
            <a:r>
              <a:rPr lang="en-US"/>
              <a:t>… River</a:t>
            </a:r>
            <a:endParaRPr/>
          </a:p>
        </p:txBody>
      </p:sp>
      <p:sp>
        <p:nvSpPr>
          <p:cNvPr id="231" name="Google Shape;231;g2c0d5b3f8b3_0_101"/>
          <p:cNvSpPr txBox="1"/>
          <p:nvPr>
            <p:ph idx="1" type="body"/>
          </p:nvPr>
        </p:nvSpPr>
        <p:spPr>
          <a:xfrm>
            <a:off x="248175" y="371500"/>
            <a:ext cx="50163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Do landslides happen </a:t>
            </a:r>
            <a:r>
              <a:rPr lang="en-US"/>
              <a:t>closer to ridges</a:t>
            </a:r>
            <a:r>
              <a:rPr lang="en-US"/>
              <a:t>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d5b3f8b3_0_122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Does morphology correlate with reactivation?</a:t>
            </a:r>
            <a:endParaRPr/>
          </a:p>
        </p:txBody>
      </p:sp>
      <p:sp>
        <p:nvSpPr>
          <p:cNvPr id="238" name="Google Shape;238;g2c0d5b3f8b3_0_122"/>
          <p:cNvSpPr txBox="1"/>
          <p:nvPr>
            <p:ph idx="2" type="body"/>
          </p:nvPr>
        </p:nvSpPr>
        <p:spPr>
          <a:xfrm>
            <a:off x="879074" y="2320240"/>
            <a:ext cx="10929600" cy="372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c0d5b3f8b3_0_122"/>
          <p:cNvSpPr txBox="1"/>
          <p:nvPr>
            <p:ph idx="3" type="body"/>
          </p:nvPr>
        </p:nvSpPr>
        <p:spPr>
          <a:xfrm>
            <a:off x="895676" y="1636267"/>
            <a:ext cx="109128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Deformation and surface roughness</a:t>
            </a:r>
            <a:endParaRPr/>
          </a:p>
        </p:txBody>
      </p:sp>
      <p:pic>
        <p:nvPicPr>
          <p:cNvPr id="240" name="Google Shape;240;g2c0d5b3f8b3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252" y="2078475"/>
            <a:ext cx="5216750" cy="4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0d5b3f8b3_0_122"/>
          <p:cNvPicPr preferRelativeResize="0"/>
          <p:nvPr/>
        </p:nvPicPr>
        <p:blipFill rotWithShape="1">
          <a:blip r:embed="rId4">
            <a:alphaModFix/>
          </a:blip>
          <a:srcRect b="27079" l="22888" r="52608" t="43459"/>
          <a:stretch/>
        </p:blipFill>
        <p:spPr>
          <a:xfrm>
            <a:off x="697929" y="2110225"/>
            <a:ext cx="5159419" cy="46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0d5b3f8b3_0_34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Are landslide reactivations related to something </a:t>
            </a:r>
            <a:r>
              <a:rPr lang="en-US"/>
              <a:t>measurable</a:t>
            </a:r>
            <a:r>
              <a:rPr lang="en-US"/>
              <a:t> on the post-event DEM?</a:t>
            </a:r>
            <a:endParaRPr/>
          </a:p>
        </p:txBody>
      </p:sp>
      <p:pic>
        <p:nvPicPr>
          <p:cNvPr id="248" name="Google Shape;248;g2c0d5b3f8b3_0_34"/>
          <p:cNvPicPr preferRelativeResize="0"/>
          <p:nvPr/>
        </p:nvPicPr>
        <p:blipFill rotWithShape="1">
          <a:blip r:embed="rId3">
            <a:alphaModFix/>
          </a:blip>
          <a:srcRect b="-9329" l="-440" r="440" t="9330"/>
          <a:stretch/>
        </p:blipFill>
        <p:spPr>
          <a:xfrm>
            <a:off x="0" y="2688133"/>
            <a:ext cx="12192000" cy="406598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c0d5b3f8b3_0_34"/>
          <p:cNvSpPr txBox="1"/>
          <p:nvPr>
            <p:ph idx="3" type="body"/>
          </p:nvPr>
        </p:nvSpPr>
        <p:spPr>
          <a:xfrm>
            <a:off x="109226" y="1636267"/>
            <a:ext cx="109128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Maybe, but we havent’ found it yet…</a:t>
            </a:r>
            <a:endParaRPr/>
          </a:p>
        </p:txBody>
      </p:sp>
      <p:sp>
        <p:nvSpPr>
          <p:cNvPr id="250" name="Google Shape;250;g2c0d5b3f8b3_0_34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3000"/>
              <a:buNone/>
            </a:pPr>
            <a:r>
              <a:rPr lang="en-US"/>
              <a:t>Aside on future work </a:t>
            </a:r>
            <a:endParaRPr/>
          </a:p>
        </p:txBody>
      </p:sp>
      <p:sp>
        <p:nvSpPr>
          <p:cNvPr id="256" name="Google Shape;256;p13"/>
          <p:cNvSpPr txBox="1"/>
          <p:nvPr>
            <p:ph idx="2" type="body"/>
          </p:nvPr>
        </p:nvSpPr>
        <p:spPr>
          <a:xfrm>
            <a:off x="879075" y="4496400"/>
            <a:ext cx="107445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erriweather Sans"/>
              <a:buChar char="&gt;"/>
            </a:pPr>
            <a:r>
              <a:rPr lang="en-US"/>
              <a:t>s</a:t>
            </a:r>
            <a:endParaRPr/>
          </a:p>
        </p:txBody>
      </p:sp>
      <p:sp>
        <p:nvSpPr>
          <p:cNvPr id="257" name="Google Shape;257;p13"/>
          <p:cNvSpPr txBox="1"/>
          <p:nvPr>
            <p:ph idx="3" type="body"/>
          </p:nvPr>
        </p:nvSpPr>
        <p:spPr>
          <a:xfrm>
            <a:off x="895673" y="1730695"/>
            <a:ext cx="10744500" cy="29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/>
              <a:t>Track changes in surface </a:t>
            </a:r>
            <a:r>
              <a:rPr lang="en-US"/>
              <a:t>elevation and NDVI over more timesteps.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>
                <a:solidFill>
                  <a:schemeClr val="dk1"/>
                </a:solidFill>
              </a:rPr>
              <a:t>Correlate the reactivation - difference map with the multimodal failure (mode of failure).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006F"/>
              </a:buClr>
              <a:buSzPts val="3000"/>
              <a:buNone/>
            </a:pPr>
            <a:r>
              <a:rPr lang="en-US"/>
              <a:t>But what happened after the initial landslides…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006F"/>
              </a:buClr>
              <a:buSzPts val="3000"/>
              <a:buNone/>
            </a:pPr>
            <a:r>
              <a:rPr lang="en-US"/>
              <a:t>A case study using the 2016 Kaikoura Earthquake </a:t>
            </a:r>
            <a:endParaRPr/>
          </a:p>
        </p:txBody>
      </p:sp>
      <p:sp>
        <p:nvSpPr>
          <p:cNvPr id="56" name="Google Shape;56;p17"/>
          <p:cNvSpPr txBox="1"/>
          <p:nvPr>
            <p:ph idx="3" type="body"/>
          </p:nvPr>
        </p:nvSpPr>
        <p:spPr>
          <a:xfrm>
            <a:off x="328725" y="1565750"/>
            <a:ext cx="11355300" cy="5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Goals: 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1: Track Reactivations, Where do landslides fail again?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&gt; </a:t>
            </a:r>
            <a:r>
              <a:rPr lang="en-US">
                <a:solidFill>
                  <a:srgbClr val="260053"/>
                </a:solidFill>
              </a:rPr>
              <a:t> Asses which landslides were reactivated though land surface level changes from multiple post-event Lidar acquisitions.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2: Does vegetation control reactivations? 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&gt; </a:t>
            </a:r>
            <a:r>
              <a:rPr lang="en-US">
                <a:solidFill>
                  <a:srgbClr val="260053"/>
                </a:solidFill>
              </a:rPr>
              <a:t>Use NDVI analysis in concert with our landslide dataset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3: Does morphology control reactivations?  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&gt; </a:t>
            </a:r>
            <a:r>
              <a:rPr lang="en-US">
                <a:solidFill>
                  <a:srgbClr val="260053"/>
                </a:solidFill>
              </a:rPr>
              <a:t>Use digital elevation model morphometric analysis in concert with our landslide dataset</a:t>
            </a:r>
            <a:r>
              <a:rPr lang="en-US" sz="2400">
                <a:solidFill>
                  <a:srgbClr val="260053"/>
                </a:solidFill>
              </a:rPr>
              <a:t>         </a:t>
            </a:r>
            <a:endParaRPr sz="2400">
              <a:solidFill>
                <a:srgbClr val="26005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6686876" y="6072610"/>
            <a:ext cx="47541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3000"/>
              <a:buNone/>
            </a:pPr>
            <a:r>
              <a:rPr lang="en-US"/>
              <a:t>Raw Data: DEMs + Landslide Inventory </a:t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 b="8583" l="0" r="0" t="8083"/>
          <a:stretch/>
        </p:blipFill>
        <p:spPr>
          <a:xfrm>
            <a:off x="64175" y="2652950"/>
            <a:ext cx="12063626" cy="41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 txBox="1"/>
          <p:nvPr>
            <p:ph idx="3" type="body"/>
          </p:nvPr>
        </p:nvSpPr>
        <p:spPr>
          <a:xfrm>
            <a:off x="806025" y="1652625"/>
            <a:ext cx="106350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NGS - Linz - OpenTopography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Deal with storage - 2Tb of data (HUB - Repo limitations)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Clipped an area of interest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In red, the landslide inventory (right after the earthquake)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1137e1137_0_0"/>
          <p:cNvSpPr/>
          <p:nvPr/>
        </p:nvSpPr>
        <p:spPr>
          <a:xfrm>
            <a:off x="6686876" y="6072610"/>
            <a:ext cx="47541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2c1137e1137_0_0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3000"/>
              <a:buNone/>
            </a:pPr>
            <a:r>
              <a:rPr lang="en-US"/>
              <a:t>DEM differencing!</a:t>
            </a:r>
            <a:endParaRPr/>
          </a:p>
        </p:txBody>
      </p:sp>
      <p:sp>
        <p:nvSpPr>
          <p:cNvPr id="72" name="Google Shape;72;g2c1137e1137_0_0"/>
          <p:cNvSpPr txBox="1"/>
          <p:nvPr>
            <p:ph idx="2" type="body"/>
          </p:nvPr>
        </p:nvSpPr>
        <p:spPr>
          <a:xfrm>
            <a:off x="879074" y="3624943"/>
            <a:ext cx="31050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erriweather Sans"/>
              <a:buChar char="&gt;"/>
            </a:pPr>
            <a:r>
              <a:rPr lang="en-US"/>
              <a:t>stuff 2</a:t>
            </a:r>
            <a:endParaRPr/>
          </a:p>
        </p:txBody>
      </p:sp>
      <p:sp>
        <p:nvSpPr>
          <p:cNvPr id="73" name="Google Shape;73;g2c1137e1137_0_0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g2c1137e1137_0_0"/>
          <p:cNvPicPr preferRelativeResize="0"/>
          <p:nvPr/>
        </p:nvPicPr>
        <p:blipFill rotWithShape="1">
          <a:blip r:embed="rId3">
            <a:alphaModFix/>
          </a:blip>
          <a:srcRect b="3512" l="0" r="6864" t="0"/>
          <a:stretch/>
        </p:blipFill>
        <p:spPr>
          <a:xfrm>
            <a:off x="5734500" y="1822125"/>
            <a:ext cx="6457502" cy="501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2c1137e113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2769275"/>
            <a:ext cx="5505000" cy="41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c1137e1137_0_0"/>
          <p:cNvSpPr txBox="1"/>
          <p:nvPr>
            <p:ph idx="3" type="body"/>
          </p:nvPr>
        </p:nvSpPr>
        <p:spPr>
          <a:xfrm>
            <a:off x="591000" y="1612850"/>
            <a:ext cx="5644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One issue we encountered was that raster did not have the same shape to do the differencing.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Clipped the raster to a the same shape.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Sanity check (distribution has its peak in zero) - DEMs have the same elevation datum.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0e1fca89c_0_2"/>
          <p:cNvSpPr/>
          <p:nvPr/>
        </p:nvSpPr>
        <p:spPr>
          <a:xfrm>
            <a:off x="6686876" y="6072610"/>
            <a:ext cx="47541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2c0e1fca89c_0_2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Zoomed </a:t>
            </a:r>
            <a:r>
              <a:rPr lang="en-US">
                <a:solidFill>
                  <a:schemeClr val="dk1"/>
                </a:solidFill>
              </a:rPr>
              <a:t>DEM differencing!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3000"/>
              <a:buNone/>
            </a:pPr>
            <a:r>
              <a:t/>
            </a:r>
            <a:endParaRPr/>
          </a:p>
        </p:txBody>
      </p:sp>
      <p:sp>
        <p:nvSpPr>
          <p:cNvPr id="83" name="Google Shape;83;g2c0e1fca89c_0_2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g2c0e1fca89c_0_2"/>
          <p:cNvPicPr preferRelativeResize="0"/>
          <p:nvPr/>
        </p:nvPicPr>
        <p:blipFill rotWithShape="1">
          <a:blip r:embed="rId3">
            <a:alphaModFix/>
          </a:blip>
          <a:srcRect b="6230" l="0" r="6173" t="6994"/>
          <a:stretch/>
        </p:blipFill>
        <p:spPr>
          <a:xfrm>
            <a:off x="3747875" y="983125"/>
            <a:ext cx="8444002" cy="58568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2c0e1fca89c_0_2"/>
          <p:cNvSpPr txBox="1"/>
          <p:nvPr>
            <p:ph idx="3" type="body"/>
          </p:nvPr>
        </p:nvSpPr>
        <p:spPr>
          <a:xfrm>
            <a:off x="806025" y="1652625"/>
            <a:ext cx="31323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Z</a:t>
            </a:r>
            <a:r>
              <a:rPr lang="en-US" sz="1700"/>
              <a:t>oomed into a more interesting area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Note areas of loss of elevation, and gained elevation.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0e1fca89c_0_13"/>
          <p:cNvSpPr/>
          <p:nvPr/>
        </p:nvSpPr>
        <p:spPr>
          <a:xfrm>
            <a:off x="6686876" y="6072610"/>
            <a:ext cx="47541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c0e1fca89c_0_13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3000"/>
              <a:buNone/>
            </a:pPr>
            <a:r>
              <a:rPr lang="en-US"/>
              <a:t>Difference Raster Sampling by Landslide</a:t>
            </a:r>
            <a:endParaRPr/>
          </a:p>
        </p:txBody>
      </p:sp>
      <p:sp>
        <p:nvSpPr>
          <p:cNvPr id="92" name="Google Shape;92;g2c0e1fca89c_0_13"/>
          <p:cNvSpPr txBox="1"/>
          <p:nvPr>
            <p:ph idx="2" type="body"/>
          </p:nvPr>
        </p:nvSpPr>
        <p:spPr>
          <a:xfrm>
            <a:off x="879074" y="3624943"/>
            <a:ext cx="31050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erriweather Sans"/>
              <a:buChar char="&gt;"/>
            </a:pPr>
            <a:r>
              <a:rPr lang="en-US"/>
              <a:t>stuff 2</a:t>
            </a:r>
            <a:endParaRPr/>
          </a:p>
        </p:txBody>
      </p:sp>
      <p:sp>
        <p:nvSpPr>
          <p:cNvPr id="93" name="Google Shape;93;g2c0e1fca89c_0_13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2c0e1fca89c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50" y="2912288"/>
            <a:ext cx="5123626" cy="3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c0e1fca89c_0_13"/>
          <p:cNvPicPr preferRelativeResize="0"/>
          <p:nvPr/>
        </p:nvPicPr>
        <p:blipFill rotWithShape="1">
          <a:blip r:embed="rId4">
            <a:alphaModFix/>
          </a:blip>
          <a:srcRect b="6261" l="3045" r="5763" t="0"/>
          <a:stretch/>
        </p:blipFill>
        <p:spPr>
          <a:xfrm>
            <a:off x="4901650" y="1237700"/>
            <a:ext cx="7290226" cy="562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c0e1fca89c_0_13"/>
          <p:cNvSpPr txBox="1"/>
          <p:nvPr>
            <p:ph idx="3" type="body"/>
          </p:nvPr>
        </p:nvSpPr>
        <p:spPr>
          <a:xfrm>
            <a:off x="806025" y="1652625"/>
            <a:ext cx="31323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Then we sampled the difference map with the landslide inventory using the mean value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0e1fca89c_0_23"/>
          <p:cNvSpPr/>
          <p:nvPr/>
        </p:nvSpPr>
        <p:spPr>
          <a:xfrm>
            <a:off x="6686876" y="6072610"/>
            <a:ext cx="47541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c0e1fca89c_0_23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006F"/>
              </a:buClr>
              <a:buSzPts val="3000"/>
              <a:buNone/>
            </a:pPr>
            <a:r>
              <a:rPr lang="en-US"/>
              <a:t>Zoomed </a:t>
            </a:r>
            <a:r>
              <a:rPr lang="en-US">
                <a:solidFill>
                  <a:schemeClr val="dk1"/>
                </a:solidFill>
              </a:rPr>
              <a:t>Difference Raster Sampling by Landslide</a:t>
            </a:r>
            <a:endParaRPr/>
          </a:p>
        </p:txBody>
      </p:sp>
      <p:sp>
        <p:nvSpPr>
          <p:cNvPr id="103" name="Google Shape;103;g2c0e1fca89c_0_23"/>
          <p:cNvSpPr/>
          <p:nvPr/>
        </p:nvSpPr>
        <p:spPr>
          <a:xfrm>
            <a:off x="6686876" y="6072610"/>
            <a:ext cx="5505000" cy="76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g2c0e1fca89c_0_23"/>
          <p:cNvPicPr preferRelativeResize="0"/>
          <p:nvPr/>
        </p:nvPicPr>
        <p:blipFill rotWithShape="1">
          <a:blip r:embed="rId3">
            <a:alphaModFix/>
          </a:blip>
          <a:srcRect b="5952" l="0" r="5329" t="7535"/>
          <a:stretch/>
        </p:blipFill>
        <p:spPr>
          <a:xfrm>
            <a:off x="3849125" y="1121825"/>
            <a:ext cx="8342875" cy="57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c0e1fca89c_0_23"/>
          <p:cNvSpPr txBox="1"/>
          <p:nvPr>
            <p:ph idx="3" type="body"/>
          </p:nvPr>
        </p:nvSpPr>
        <p:spPr>
          <a:xfrm>
            <a:off x="806025" y="1652625"/>
            <a:ext cx="31704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55% of landslides have negative mean difference (note that some of these are not indeed reactivations - some removals had to be done for reads to be reactivated in some cases)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1137e1137_1_17"/>
          <p:cNvSpPr txBox="1"/>
          <p:nvPr>
            <p:ph idx="1" type="body"/>
          </p:nvPr>
        </p:nvSpPr>
        <p:spPr>
          <a:xfrm>
            <a:off x="895676" y="371510"/>
            <a:ext cx="109128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NDVI Data Download</a:t>
            </a:r>
            <a:endParaRPr/>
          </a:p>
        </p:txBody>
      </p:sp>
      <p:sp>
        <p:nvSpPr>
          <p:cNvPr id="112" name="Google Shape;112;g2c1137e1137_1_17"/>
          <p:cNvSpPr txBox="1"/>
          <p:nvPr>
            <p:ph idx="2" type="body"/>
          </p:nvPr>
        </p:nvSpPr>
        <p:spPr>
          <a:xfrm>
            <a:off x="879075" y="1532477"/>
            <a:ext cx="10929600" cy="450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Data Source: Microsoft Planetary computer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Original approach: rio.open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Lots of errors, inconsistent 404s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New approach: odc.stac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Better results!</a:t>
            </a:r>
            <a:endParaRPr/>
          </a:p>
        </p:txBody>
      </p:sp>
      <p:pic>
        <p:nvPicPr>
          <p:cNvPr id="113" name="Google Shape;113;g2c1137e1137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125" y="2684275"/>
            <a:ext cx="5212801" cy="8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c1137e1137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175" y="4406900"/>
            <a:ext cx="6656951" cy="15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2014-10-14T00:51:43Z</dcterms:created>
  <dc:creator>Alanya Cannon</dc:creator>
</cp:coreProperties>
</file>